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3"/>
    <p:sldMasterId id="2147483659" r:id="rId4"/>
    <p:sldMasterId id="2147483660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9144000"/>
  <p:notesSz cx="6858000" cy="9144000"/>
  <p:embeddedFontLst>
    <p:embeddedFont>
      <p:font typeface="Anton"/>
      <p:regular r:id="rId34"/>
    </p:embeddedFont>
    <p:embeddedFont>
      <p:font typeface="Limelight"/>
      <p:regular r:id="rId35"/>
    </p:embeddedFont>
    <p:embeddedFont>
      <p:font typeface="Arimo"/>
      <p:regular r:id="rId36"/>
      <p:bold r:id="rId37"/>
      <p:italic r:id="rId38"/>
      <p:boldItalic r:id="rId39"/>
    </p:embeddedFont>
    <p:embeddedFont>
      <p:font typeface="Abril Fatface"/>
      <p:regular r:id="rId40"/>
    </p:embeddedFont>
    <p:embeddedFont>
      <p:font typeface="Tahoma"/>
      <p:regular r:id="rId41"/>
      <p:bold r:id="rId42"/>
    </p:embeddedFont>
    <p:embeddedFont>
      <p:font typeface="Permanent Marker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brilFatface-regular.fntdata"/><Relationship Id="rId20" Type="http://schemas.openxmlformats.org/officeDocument/2006/relationships/slide" Target="slides/slide13.xml"/><Relationship Id="rId42" Type="http://schemas.openxmlformats.org/officeDocument/2006/relationships/font" Target="fonts/Tahoma-bold.fntdata"/><Relationship Id="rId41" Type="http://schemas.openxmlformats.org/officeDocument/2006/relationships/font" Target="fonts/Tahoma-regular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schemas.openxmlformats.org/officeDocument/2006/relationships/font" Target="fonts/PermanentMarker-regular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Limelight-regular.fntdata"/><Relationship Id="rId12" Type="http://schemas.openxmlformats.org/officeDocument/2006/relationships/slide" Target="slides/slide5.xml"/><Relationship Id="rId34" Type="http://schemas.openxmlformats.org/officeDocument/2006/relationships/font" Target="fonts/Anton-regular.fntdata"/><Relationship Id="rId15" Type="http://schemas.openxmlformats.org/officeDocument/2006/relationships/slide" Target="slides/slide8.xml"/><Relationship Id="rId37" Type="http://schemas.openxmlformats.org/officeDocument/2006/relationships/font" Target="fonts/Arimo-bold.fntdata"/><Relationship Id="rId14" Type="http://schemas.openxmlformats.org/officeDocument/2006/relationships/slide" Target="slides/slide7.xml"/><Relationship Id="rId36" Type="http://schemas.openxmlformats.org/officeDocument/2006/relationships/font" Target="fonts/Arimo-regular.fntdata"/><Relationship Id="rId17" Type="http://schemas.openxmlformats.org/officeDocument/2006/relationships/slide" Target="slides/slide10.xml"/><Relationship Id="rId39" Type="http://schemas.openxmlformats.org/officeDocument/2006/relationships/font" Target="fonts/Arimo-boldItalic.fntdata"/><Relationship Id="rId16" Type="http://schemas.openxmlformats.org/officeDocument/2006/relationships/slide" Target="slides/slide9.xml"/><Relationship Id="rId38" Type="http://schemas.openxmlformats.org/officeDocument/2006/relationships/font" Target="fonts/Arimo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18" name="Shape 1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722375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6393D9"/>
              </a:buClr>
              <a:buFont typeface="Verdana"/>
              <a:buNone/>
              <a:defRPr b="1" i="0" sz="4500" u="none" cap="none" strike="noStrik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722375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176" lvl="0" marL="36576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7E7D7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spcBef>
                <a:spcPts val="250"/>
              </a:spcBef>
              <a:buClr>
                <a:schemeClr val="accent1"/>
              </a:buClr>
              <a:buFont typeface="Verdana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spcBef>
                <a:spcPts val="250"/>
              </a:spcBef>
              <a:buClr>
                <a:srgbClr val="FF3936"/>
              </a:buClr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spcBef>
                <a:spcPts val="230"/>
              </a:spcBef>
              <a:buClr>
                <a:srgbClr val="FF3936"/>
              </a:buClr>
              <a:buFont typeface="Verdana"/>
              <a:buNone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spcBef>
                <a:spcPts val="250"/>
              </a:spcBef>
              <a:buClr>
                <a:srgbClr val="BFFF49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spcBef>
                <a:spcPts val="250"/>
              </a:spcBef>
              <a:buClr>
                <a:srgbClr val="BFFF49"/>
              </a:buClr>
              <a:buFont typeface="Verdana"/>
              <a:buNone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spcBef>
                <a:spcPts val="255"/>
              </a:spcBef>
              <a:buClr>
                <a:srgbClr val="BFFF49"/>
              </a:buClr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spcBef>
                <a:spcPts val="257"/>
              </a:spcBef>
              <a:buClr>
                <a:srgbClr val="BFFF49"/>
              </a:buClr>
              <a:buFont typeface="Verdana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spcBef>
                <a:spcPts val="255"/>
              </a:spcBef>
              <a:buClr>
                <a:srgbClr val="BFFF49"/>
              </a:buClr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6393D9"/>
              </a:buClr>
              <a:buFont typeface="Verdana"/>
              <a:buNone/>
              <a:defRPr b="1" i="0" sz="3600" u="none" cap="none" strike="noStrik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07224" y="579437"/>
            <a:ext cx="393191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250"/>
              </a:spcBef>
              <a:buClr>
                <a:schemeClr val="accent1"/>
              </a:buClr>
              <a:buFont typeface="Noto Sans Symbols"/>
              <a:buNone/>
              <a:defRPr b="1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05740" lvl="1" marL="548640" marR="0" rtl="0" algn="l">
              <a:spcBef>
                <a:spcPts val="250"/>
              </a:spcBef>
              <a:buClr>
                <a:schemeClr val="accent1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89483" lvl="2" marL="786384" marR="0" rtl="0" algn="l">
              <a:spcBef>
                <a:spcPts val="250"/>
              </a:spcBef>
              <a:buClr>
                <a:srgbClr val="FF3936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85928" lvl="3" marL="1024128" marR="0" rtl="0" algn="l">
              <a:spcBef>
                <a:spcPts val="230"/>
              </a:spcBef>
              <a:buClr>
                <a:srgbClr val="FF3936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87960" lvl="4" marL="1280160" marR="0" rtl="0" algn="l">
              <a:spcBef>
                <a:spcPts val="250"/>
              </a:spcBef>
              <a:buClr>
                <a:srgbClr val="BFFF4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652169" y="579437"/>
            <a:ext cx="393191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250"/>
              </a:spcBef>
              <a:buClr>
                <a:schemeClr val="accent1"/>
              </a:buClr>
              <a:buFont typeface="Noto Sans Symbols"/>
              <a:buNone/>
              <a:defRPr b="1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05740" lvl="1" marL="548640" marR="0" rtl="0" algn="l">
              <a:spcBef>
                <a:spcPts val="250"/>
              </a:spcBef>
              <a:buClr>
                <a:schemeClr val="accent1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89483" lvl="2" marL="786384" marR="0" rtl="0" algn="l">
              <a:spcBef>
                <a:spcPts val="250"/>
              </a:spcBef>
              <a:buClr>
                <a:srgbClr val="FF3936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85928" lvl="3" marL="1024128" marR="0" rtl="0" algn="l">
              <a:spcBef>
                <a:spcPts val="230"/>
              </a:spcBef>
              <a:buClr>
                <a:srgbClr val="FF3936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87960" lvl="4" marL="1280160" marR="0" rtl="0" algn="l">
              <a:spcBef>
                <a:spcPts val="250"/>
              </a:spcBef>
              <a:buClr>
                <a:srgbClr val="BFFF4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3" type="body"/>
          </p:nvPr>
        </p:nvSpPr>
        <p:spPr>
          <a:xfrm>
            <a:off x="607224" y="1447800"/>
            <a:ext cx="3931919" cy="3489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3255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787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51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72136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63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4" type="body"/>
          </p:nvPr>
        </p:nvSpPr>
        <p:spPr>
          <a:xfrm>
            <a:off x="4652169" y="1447800"/>
            <a:ext cx="3931919" cy="3489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3255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787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51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72136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63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x">
  <p:cSld name="Title, Content and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1066800" y="304801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6393D9"/>
              </a:buClr>
              <a:buFont typeface="Verdana"/>
              <a:buNone/>
              <a:defRPr b="1" i="0" sz="3600" u="none" cap="none" strike="noStrik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1066800" y="1981200"/>
            <a:ext cx="36956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935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33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7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800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6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14901" y="1981200"/>
            <a:ext cx="36956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935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33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7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800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6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066800" y="304801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6393D9"/>
              </a:buClr>
              <a:buFont typeface="Verdana"/>
              <a:buNone/>
              <a:defRPr b="1" i="0" sz="3600" u="none" cap="none" strike="noStrik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1066800" y="1981200"/>
            <a:ext cx="36956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935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33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7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800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6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914901" y="1981200"/>
            <a:ext cx="36956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935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33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7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800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6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6393D9"/>
              </a:buClr>
              <a:buFont typeface="Verdana"/>
              <a:buNone/>
              <a:defRPr b="1" i="0" sz="3600" u="none" cap="none" strike="noStrik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514352" y="530352"/>
            <a:ext cx="3931919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096" lvl="0" marL="265176" marR="0" rtl="0" algn="l">
              <a:spcBef>
                <a:spcPts val="25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660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624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7911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6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755360" y="530352"/>
            <a:ext cx="3931919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096" lvl="0" marL="265176" marR="0" rtl="0" algn="l">
              <a:spcBef>
                <a:spcPts val="25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660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624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7911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6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6393D9"/>
              </a:buClr>
              <a:buFont typeface="Verdana"/>
              <a:buNone/>
              <a:defRPr b="1" i="0" sz="3600" u="none" cap="none" strike="noStrik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935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33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7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800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6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 rot="5400000">
            <a:off x="4991100" y="2171703"/>
            <a:ext cx="52577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6393D9"/>
              </a:buClr>
              <a:buFont typeface="Verdana"/>
              <a:buNone/>
              <a:defRPr b="1" i="0" sz="3600" u="none" cap="none" strike="noStrik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x="876299" y="190502"/>
            <a:ext cx="5257800" cy="594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935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33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7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800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6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6393D9"/>
              </a:buClr>
              <a:buFont typeface="Verdana"/>
              <a:buNone/>
              <a:defRPr b="1" i="0" sz="3600" u="none" cap="none" strike="noStrik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 rot="5400000">
            <a:off x="2500883" y="-1467612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935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33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7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800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6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5538783" y="533400"/>
            <a:ext cx="29717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Verdana"/>
              <a:buNone/>
              <a:defRPr b="1" i="0" sz="22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5538846" y="1447801"/>
            <a:ext cx="2971799" cy="4206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588" lvl="0" marL="18288" marR="18288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05740" lvl="1" marL="548640" marR="0" rtl="0" algn="l">
              <a:spcBef>
                <a:spcPts val="250"/>
              </a:spcBef>
              <a:buClr>
                <a:schemeClr val="accent1"/>
              </a:buClr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89483" lvl="2" marL="786384" marR="0" rtl="0" algn="l">
              <a:spcBef>
                <a:spcPts val="250"/>
              </a:spcBef>
              <a:buClr>
                <a:srgbClr val="FF3936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85928" lvl="3" marL="1024128" marR="0" rtl="0" algn="l">
              <a:spcBef>
                <a:spcPts val="230"/>
              </a:spcBef>
              <a:buClr>
                <a:srgbClr val="FF3936"/>
              </a:buClr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87960" lvl="4" marL="1280160" marR="0" rtl="0" algn="l">
              <a:spcBef>
                <a:spcPts val="250"/>
              </a:spcBef>
              <a:buClr>
                <a:srgbClr val="BFFF49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761372" y="930144"/>
            <a:ext cx="4626158" cy="4724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935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70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688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609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95072" lvl="5" marL="1490472" marR="0" rtl="0" algn="l">
              <a:spcBef>
                <a:spcPts val="250"/>
              </a:spcBef>
              <a:buClr>
                <a:srgbClr val="BFFF49"/>
              </a:buClr>
              <a:buFont typeface="Verdana"/>
              <a:buNone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6393D9"/>
              </a:buClr>
              <a:buFont typeface="Verdana"/>
              <a:buNone/>
              <a:defRPr b="1" i="0" sz="3600" u="none" cap="none" strike="noStrik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cap="rnd" cmpd="sng" w="9525">
            <a:solidFill>
              <a:srgbClr val="A4A3A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420687" y="433387"/>
            <a:ext cx="8302624" cy="3108325"/>
            <a:chOff x="420687" y="433387"/>
            <a:chExt cx="8302624" cy="3108325"/>
          </a:xfrm>
        </p:grpSpPr>
        <p:pic>
          <p:nvPicPr>
            <p:cNvPr id="12" name="Shape 12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420687" y="433387"/>
              <a:ext cx="8302624" cy="310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13"/>
            <p:cNvSpPr txBox="1"/>
            <p:nvPr/>
          </p:nvSpPr>
          <p:spPr>
            <a:xfrm>
              <a:off x="460375" y="476250"/>
              <a:ext cx="8223250" cy="3025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4" name="Shape 14"/>
          <p:cNvSpPr txBox="1"/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6393D9"/>
              </a:buClr>
              <a:buFont typeface="Verdana"/>
              <a:buNone/>
              <a:defRPr b="1" i="0" sz="3600" u="none" cap="none" strike="noStrik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935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33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7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800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6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cap="rnd" cmpd="sng" w="9525">
            <a:solidFill>
              <a:srgbClr val="A4A3A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7" name="Shape 27"/>
          <p:cNvGrpSpPr/>
          <p:nvPr/>
        </p:nvGrpSpPr>
        <p:grpSpPr>
          <a:xfrm>
            <a:off x="420687" y="433387"/>
            <a:ext cx="8302624" cy="5486399"/>
            <a:chOff x="420687" y="433387"/>
            <a:chExt cx="8302624" cy="5486399"/>
          </a:xfrm>
        </p:grpSpPr>
        <p:pic>
          <p:nvPicPr>
            <p:cNvPr id="28" name="Shape 28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420687" y="433387"/>
              <a:ext cx="8302624" cy="548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Shape 29"/>
            <p:cNvSpPr txBox="1"/>
            <p:nvPr/>
          </p:nvSpPr>
          <p:spPr>
            <a:xfrm>
              <a:off x="452437" y="468312"/>
              <a:ext cx="8239125" cy="5418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0" name="Shape 30"/>
          <p:cNvSpPr txBox="1"/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6393D9"/>
              </a:buClr>
              <a:buFont typeface="Verdana"/>
              <a:buNone/>
              <a:defRPr b="1" i="0" sz="3600" u="none" cap="none" strike="noStrik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935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33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7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800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6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cap="rnd" cmpd="sng" w="9525">
            <a:solidFill>
              <a:srgbClr val="A4A3A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" name="Shape 44"/>
          <p:cNvGrpSpPr/>
          <p:nvPr/>
        </p:nvGrpSpPr>
        <p:grpSpPr>
          <a:xfrm>
            <a:off x="420687" y="433387"/>
            <a:ext cx="8302624" cy="5486399"/>
            <a:chOff x="420687" y="433387"/>
            <a:chExt cx="8302624" cy="5486399"/>
          </a:xfrm>
        </p:grpSpPr>
        <p:pic>
          <p:nvPicPr>
            <p:cNvPr id="45" name="Shape 45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420687" y="433387"/>
              <a:ext cx="8302624" cy="548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Shape 46"/>
            <p:cNvSpPr txBox="1"/>
            <p:nvPr/>
          </p:nvSpPr>
          <p:spPr>
            <a:xfrm>
              <a:off x="452437" y="468312"/>
              <a:ext cx="8239125" cy="5418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6393D9"/>
              </a:buClr>
              <a:buFont typeface="Verdana"/>
              <a:buNone/>
              <a:defRPr b="1" i="0" sz="3600" u="none" cap="none" strike="noStrik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935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33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7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800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6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cap="rnd" cmpd="sng" w="9525">
            <a:solidFill>
              <a:srgbClr val="A4A3A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1" name="Shape 61"/>
          <p:cNvGrpSpPr/>
          <p:nvPr/>
        </p:nvGrpSpPr>
        <p:grpSpPr>
          <a:xfrm>
            <a:off x="420687" y="433387"/>
            <a:ext cx="8302624" cy="5486399"/>
            <a:chOff x="420687" y="433387"/>
            <a:chExt cx="8302624" cy="5486399"/>
          </a:xfrm>
        </p:grpSpPr>
        <p:pic>
          <p:nvPicPr>
            <p:cNvPr id="62" name="Shape 62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420687" y="433387"/>
              <a:ext cx="8302624" cy="548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Shape 63"/>
            <p:cNvSpPr txBox="1"/>
            <p:nvPr/>
          </p:nvSpPr>
          <p:spPr>
            <a:xfrm>
              <a:off x="452437" y="468312"/>
              <a:ext cx="8239125" cy="5418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4" name="Shape 64"/>
          <p:cNvSpPr txBox="1"/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6393D9"/>
              </a:buClr>
              <a:buFont typeface="Verdana"/>
              <a:buNone/>
              <a:defRPr b="1" i="0" sz="3600" u="none" cap="none" strike="noStrik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935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3340" lvl="1" marL="548640" marR="0" rtl="0" algn="l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9783" lvl="2" marL="786384" marR="0" rtl="0" algn="l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800" lvl="3" marL="1024128" marR="0" rtl="0" algn="l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3660" lvl="4" marL="1280160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7122" lvl="5" marL="1490472" marR="0" rtl="0" algn="l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94233" lvl="6" marL="1700784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97789" lvl="7" marL="1920240" marR="0" rtl="0" algn="l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7789" lvl="8" marL="2148840" marR="0" rtl="0" algn="l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5.jpg"/><Relationship Id="rId4" Type="http://schemas.openxmlformats.org/officeDocument/2006/relationships/image" Target="../media/image09.jpg"/><Relationship Id="rId10" Type="http://schemas.openxmlformats.org/officeDocument/2006/relationships/image" Target="../media/image16.jpg"/><Relationship Id="rId9" Type="http://schemas.openxmlformats.org/officeDocument/2006/relationships/image" Target="../media/image14.jpg"/><Relationship Id="rId5" Type="http://schemas.openxmlformats.org/officeDocument/2006/relationships/image" Target="../media/image07.jpg"/><Relationship Id="rId6" Type="http://schemas.openxmlformats.org/officeDocument/2006/relationships/image" Target="../media/image12.jpg"/><Relationship Id="rId7" Type="http://schemas.openxmlformats.org/officeDocument/2006/relationships/image" Target="../media/image15.jpg"/><Relationship Id="rId8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62000"/>
            <a:ext cx="9220200" cy="76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idx="1" type="subTitle"/>
          </p:nvPr>
        </p:nvSpPr>
        <p:spPr>
          <a:xfrm>
            <a:off x="457200" y="3429000"/>
            <a:ext cx="8229600" cy="159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0">
            <a:noAutofit/>
          </a:bodyPr>
          <a:lstStyle/>
          <a:p>
            <a:pPr indent="-11112" lvl="0" marL="36512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Congratulations </a:t>
            </a:r>
          </a:p>
          <a:p>
            <a:pPr indent="-11112" lvl="0" marL="36512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Class of 201</a:t>
            </a:r>
            <a:r>
              <a:rPr b="1" lang="en-US" sz="6600">
                <a:solidFill>
                  <a:schemeClr val="lt1"/>
                </a:solidFill>
              </a:rPr>
              <a:t>6</a:t>
            </a:r>
            <a:r>
              <a:rPr b="1" i="0" lang="en-US" sz="6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</a:p>
          <a:p>
            <a:pPr indent="-11112" lvl="0" marL="36512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7F7E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176" lvl="0" marL="36576" marR="0" rtl="0" algn="r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7F7E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981075" y="688975"/>
            <a:ext cx="7181849" cy="300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SENIOR ASSEMBLY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914400" y="76200"/>
            <a:ext cx="76961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GRADUATION CEREMONY</a:t>
            </a:r>
            <a:br>
              <a:rPr b="1" i="0" lang="en-US" sz="4800" u="none" cap="none" strike="noStrike">
                <a:solidFill>
                  <a:srgbClr val="6594DA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2</a:t>
            </a:r>
            <a:r>
              <a:rPr b="0" lang="en-US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6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  <a:r>
              <a:rPr b="0" i="0" lang="en-US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  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95300" y="1524000"/>
            <a:ext cx="8153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-265112" lvl="0" marL="26511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Graduates are to be at the UCCU Center @ UVU at </a:t>
            </a:r>
            <a:r>
              <a:rPr lang="en-US">
                <a:solidFill>
                  <a:srgbClr val="376092"/>
                </a:solidFill>
              </a:rPr>
              <a:t>3:00P</a:t>
            </a:r>
            <a:r>
              <a:rPr b="0" i="0" lang="en-US" sz="280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Graduation starts at </a:t>
            </a:r>
            <a:r>
              <a:rPr lang="en-US">
                <a:solidFill>
                  <a:srgbClr val="376092"/>
                </a:solidFill>
              </a:rPr>
              <a:t>4:00</a:t>
            </a:r>
            <a:r>
              <a:rPr b="0" i="0" lang="en-US" sz="280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PM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Importance of the day—act appropriately and remember how we want Westlake represented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Leis or any items other than the specified apparel will not be allowed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Semi-formal dress is required</a:t>
            </a:r>
          </a:p>
          <a:p>
            <a:pPr indent="-204787" lvl="1" marL="547687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Boys—shirt/tie, slacks, dress shoes</a:t>
            </a:r>
          </a:p>
          <a:p>
            <a:pPr indent="-204787" lvl="1" marL="547687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Girls—dresses/skirts, dress shoes</a:t>
            </a:r>
          </a:p>
          <a:p>
            <a:pPr indent="-265176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533400" y="304800"/>
            <a:ext cx="838199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SENIOR CLASS PROJECT</a:t>
            </a:r>
            <a:br>
              <a:rPr b="1" i="0" lang="en-US" sz="4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274" y="1454150"/>
            <a:ext cx="4291599" cy="31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5825" y="2902127"/>
            <a:ext cx="4206376" cy="28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533400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LOGO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16238" l="1831" r="7506" t="19551"/>
          <a:stretch/>
        </p:blipFill>
        <p:spPr>
          <a:xfrm>
            <a:off x="739800" y="1584325"/>
            <a:ext cx="7737724" cy="41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ctrTitle"/>
          </p:nvPr>
        </p:nvSpPr>
        <p:spPr>
          <a:xfrm>
            <a:off x="609600" y="457200"/>
            <a:ext cx="7772400" cy="11350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SENIOR SHIRTS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362" y="1856087"/>
            <a:ext cx="8089273" cy="314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762000"/>
            <a:ext cx="8183562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melight"/>
              <a:buNone/>
            </a:pPr>
            <a:r>
              <a:rPr b="1" i="0" lang="en-US" sz="6600" u="none" cap="none" strike="noStrike">
                <a:solidFill>
                  <a:srgbClr val="FFC000"/>
                </a:solidFill>
                <a:latin typeface="Limelight"/>
                <a:ea typeface="Limelight"/>
                <a:cs typeface="Limelight"/>
                <a:sym typeface="Limelight"/>
              </a:rPr>
              <a:t>TIME TO PARTY!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09600" y="2895600"/>
            <a:ext cx="7543800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4000" u="none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SENIOR WEEKS!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4000" u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May 1</a:t>
            </a:r>
            <a:r>
              <a:rPr b="1" lang="en-US" sz="4000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baseline="30000" i="0" lang="en-US" sz="4000" u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4000" u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-May 2</a:t>
            </a:r>
            <a:r>
              <a:rPr b="1" lang="en-US" sz="4000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baseline="30000" i="0" lang="en-US" sz="4000" u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533400" y="533400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200">
                <a:solidFill>
                  <a:schemeClr val="dk2"/>
                </a:solidFill>
              </a:rPr>
              <a:t>Senior Activity Day</a:t>
            </a:r>
            <a:r>
              <a:rPr b="1" i="0" lang="en-US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May1</a:t>
            </a:r>
            <a:r>
              <a:rPr lang="en-US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7</a:t>
            </a:r>
            <a:r>
              <a:rPr b="1" baseline="30000" i="0" lang="en-US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  <a:r>
              <a:rPr b="1" i="0" lang="en-US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533400" y="1676400"/>
            <a:ext cx="3932237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CLASS PHOTO </a:t>
            </a: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At the completion of this project we will schedule a class photo to hang in the commons area. </a:t>
            </a: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TRADITIONS</a:t>
            </a: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At this time we will also continue the tradition started in 2011 and place our handprints on the Football Field “W”! </a:t>
            </a:r>
          </a:p>
          <a:p>
            <a:pPr indent="-265176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Shape 211"/>
          <p:cNvSpPr txBox="1"/>
          <p:nvPr>
            <p:ph idx="2" type="body"/>
          </p:nvPr>
        </p:nvSpPr>
        <p:spPr>
          <a:xfrm>
            <a:off x="4495800" y="1371600"/>
            <a:ext cx="3932237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These activities will take place May 1</a:t>
            </a:r>
            <a:r>
              <a:rPr lang="en-US" sz="2400"/>
              <a:t>7</a:t>
            </a:r>
            <a:r>
              <a:rPr b="0" baseline="3000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Please watch for incoming information!</a:t>
            </a:r>
          </a:p>
          <a:p>
            <a:pPr indent="-265176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3429000"/>
            <a:ext cx="3581399" cy="220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57200" y="762000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UVU GRAND BALLROOM</a:t>
            </a:r>
          </a:p>
        </p:txBody>
      </p:sp>
      <p:pic>
        <p:nvPicPr>
          <p:cNvPr id="218" name="Shape 2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2133600"/>
            <a:ext cx="5181600" cy="341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57200" y="609600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SENIOR DINNER DANCE </a:t>
            </a:r>
            <a:br>
              <a:rPr b="1" i="0" lang="en-US" sz="3200" u="none" cap="none" strike="noStrike">
                <a:solidFill>
                  <a:srgbClr val="6594DA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</a:t>
            </a:r>
            <a:r>
              <a:rPr b="0" lang="en-US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18</a:t>
            </a:r>
            <a:r>
              <a:rPr b="0" baseline="30000" lang="en-US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  <a:r>
              <a:rPr b="0" i="0" lang="en-US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738975" y="1660525"/>
            <a:ext cx="7620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-265112" lvl="0" marL="26511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 UVU Grand Ballroom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Tuesday </a:t>
            </a:r>
            <a:r>
              <a:rPr lang="en-US" sz="2200"/>
              <a:t>5</a:t>
            </a: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:30pm – 10:00pm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Dinner Served </a:t>
            </a:r>
            <a:r>
              <a:rPr lang="en-US" sz="2200"/>
              <a:t>at</a:t>
            </a: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/>
              <a:t>6</a:t>
            </a: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:00pm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is </a:t>
            </a:r>
            <a:r>
              <a:rPr b="1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WHS SENIORS ONLY </a:t>
            </a: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 is a </a:t>
            </a:r>
            <a:r>
              <a:rPr b="0" i="0" lang="en-US" sz="22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semi-formal</a:t>
            </a: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event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is not a date dance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3809"/>
              <a:buFont typeface="Noto Sans Symbols"/>
              <a:buChar char="●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Hand in slip with your choice of </a:t>
            </a:r>
            <a:r>
              <a:rPr lang="en-US" sz="2100"/>
              <a:t>Roasted Chicken Caprese</a:t>
            </a: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or </a:t>
            </a:r>
            <a:r>
              <a:rPr lang="en-US" sz="2100"/>
              <a:t>Cheese Enchilada when you pay in the finance office</a:t>
            </a:r>
            <a:r>
              <a:rPr lang="en-US" sz="2200"/>
              <a:t>.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Awards will also be announced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Tickets to this event must be purchased by </a:t>
            </a:r>
            <a:r>
              <a:rPr b="0" i="0" lang="en-US" sz="2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May 1</a:t>
            </a:r>
            <a:r>
              <a:rPr lang="en-US" sz="2200">
                <a:solidFill>
                  <a:srgbClr val="FF0000"/>
                </a:solidFill>
              </a:rPr>
              <a:t>3</a:t>
            </a:r>
            <a:r>
              <a:rPr b="0" baseline="30000" i="0" lang="en-US" sz="2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b="0" i="0" lang="en-US" sz="2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Cost: $25/person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ctrTitle"/>
          </p:nvPr>
        </p:nvSpPr>
        <p:spPr>
          <a:xfrm>
            <a:off x="68580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SENIOR AND BABY PHOTOS</a:t>
            </a:r>
            <a:br>
              <a:rPr b="1" i="0" lang="en-US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Send your photos to </a:t>
            </a:r>
            <a:r>
              <a:rPr b="1" i="0" lang="en-US" sz="2400" u="none" cap="none" strike="noStrike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whssr201</a:t>
            </a:r>
            <a:r>
              <a:rPr lang="en-US" sz="24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6</a:t>
            </a:r>
            <a:r>
              <a:rPr b="1" i="0" lang="en-US" sz="2400" u="none" cap="none" strike="noStrike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@gmail.com</a:t>
            </a:r>
            <a:br>
              <a:rPr b="1" i="0" lang="en-US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i="0" lang="en-US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or DM </a:t>
            </a:r>
            <a:r>
              <a:rPr b="1" i="0" lang="en-US" sz="2400" u="none" cap="none" strike="noStrike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@whs201</a:t>
            </a:r>
            <a:r>
              <a:rPr lang="en-US" sz="24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6_</a:t>
            </a:r>
            <a:r>
              <a:rPr b="1" i="0" lang="en-US" sz="2400" u="none" cap="none" strike="noStrike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sr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15388" l="13502" r="0" t="4751"/>
          <a:stretch/>
        </p:blipFill>
        <p:spPr>
          <a:xfrm>
            <a:off x="685799" y="1723099"/>
            <a:ext cx="1840475" cy="226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2749" y="1644737"/>
            <a:ext cx="1576999" cy="236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5936" y="1572300"/>
            <a:ext cx="1760550" cy="257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6">
            <a:alphaModFix/>
          </a:blip>
          <a:srcRect b="0" l="12858" r="13535" t="0"/>
          <a:stretch/>
        </p:blipFill>
        <p:spPr>
          <a:xfrm>
            <a:off x="6617725" y="1577262"/>
            <a:ext cx="1840475" cy="250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7">
            <a:alphaModFix/>
          </a:blip>
          <a:srcRect b="20634" l="0" r="0" t="0"/>
          <a:stretch/>
        </p:blipFill>
        <p:spPr>
          <a:xfrm>
            <a:off x="6890699" y="4296637"/>
            <a:ext cx="1760550" cy="248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8">
            <a:alphaModFix/>
          </a:blip>
          <a:srcRect b="0" l="9257" r="8159" t="0"/>
          <a:stretch/>
        </p:blipFill>
        <p:spPr>
          <a:xfrm>
            <a:off x="4811524" y="4356524"/>
            <a:ext cx="1998800" cy="236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9">
            <a:alphaModFix/>
          </a:blip>
          <a:srcRect b="21222" l="0" r="22684" t="0"/>
          <a:stretch/>
        </p:blipFill>
        <p:spPr>
          <a:xfrm>
            <a:off x="436100" y="4267050"/>
            <a:ext cx="1840475" cy="250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10">
            <a:alphaModFix/>
          </a:blip>
          <a:srcRect b="0" l="25480" r="22327" t="15909"/>
          <a:stretch/>
        </p:blipFill>
        <p:spPr>
          <a:xfrm>
            <a:off x="2441862" y="4356537"/>
            <a:ext cx="2204375" cy="23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ctrTitle"/>
          </p:nvPr>
        </p:nvSpPr>
        <p:spPr>
          <a:xfrm>
            <a:off x="1456175" y="692853"/>
            <a:ext cx="6304800" cy="81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Senior Video</a:t>
            </a:r>
          </a:p>
        </p:txBody>
      </p:sp>
      <p:sp>
        <p:nvSpPr>
          <p:cNvPr id="244" name="Shape 244"/>
          <p:cNvSpPr txBox="1"/>
          <p:nvPr>
            <p:ph idx="1" type="subTitle"/>
          </p:nvPr>
        </p:nvSpPr>
        <p:spPr>
          <a:xfrm>
            <a:off x="685800" y="1862507"/>
            <a:ext cx="7772400" cy="91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>
                <a:solidFill>
                  <a:srgbClr val="000000"/>
                </a:solidFill>
              </a:rPr>
              <a:t>If you have any videos of your first day of school (Kindergarten, 1st grade, etc.) and you want it in the senior graduation video, put the video on a flash drive and bring it to Mr. Schmuhl in room B105!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ctrTitle"/>
          </p:nvPr>
        </p:nvSpPr>
        <p:spPr>
          <a:xfrm>
            <a:off x="684150" y="1211925"/>
            <a:ext cx="7775700" cy="29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nton"/>
              <a:buNone/>
            </a:pPr>
            <a:r>
              <a:rPr b="1" i="0" lang="en-US" sz="3959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CLASS OF 201</a:t>
            </a:r>
            <a:r>
              <a:rPr lang="en-US" sz="3959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6</a:t>
            </a:r>
            <a:r>
              <a:rPr b="1" i="0" lang="en-US" sz="3959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 SENIOR THEME</a:t>
            </a:r>
            <a:br>
              <a:rPr b="1" i="0" lang="en-US" sz="3959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Now this is  not the end. It is not even the beginning of the end. But it is, perhaps, the END of the BEGINNING.</a:t>
            </a:r>
            <a:br>
              <a:rPr b="1" i="0" lang="en-US" sz="3959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5050" y="3581400"/>
            <a:ext cx="3429000" cy="283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00" y="304800"/>
            <a:ext cx="82296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LAGOON DAY</a:t>
            </a:r>
            <a:br>
              <a:rPr b="1" i="0" lang="en-US" sz="4800" u="none" cap="none" strike="noStrike">
                <a:solidFill>
                  <a:srgbClr val="6594DA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b="1" i="0" lang="en-US" sz="36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</a:t>
            </a:r>
            <a:r>
              <a:rPr lang="en-US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19</a:t>
            </a:r>
            <a:r>
              <a:rPr b="1" baseline="30000" i="0" lang="en-US" sz="36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  <a:r>
              <a:rPr b="1" i="0" lang="en-US" sz="36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-265112" lvl="0" marL="2651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Seniors ONLY!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Leave at 8am,  Return approx. 6pm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private vehicles will be allowed in the park therefore students must ride the buses up and back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Students are responsible for their own lunch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Cost is $5</a:t>
            </a:r>
            <a:r>
              <a:rPr lang="en-US" sz="2000"/>
              <a:t>0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/person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Tickets are presale only in the finance office by </a:t>
            </a:r>
            <a:r>
              <a:rPr b="1" i="0" lang="en-US" sz="20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May 1</a:t>
            </a:r>
            <a:r>
              <a:rPr b="1" lang="en-US" sz="2000">
                <a:solidFill>
                  <a:srgbClr val="FF0000"/>
                </a:solidFill>
              </a:rPr>
              <a:t>3</a:t>
            </a:r>
            <a:r>
              <a:rPr b="1" baseline="30000" i="0" lang="en-US" sz="20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th </a:t>
            </a:r>
            <a:r>
              <a:rPr b="1" i="0" lang="en-US" sz="20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200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- OR UNTIL BUS SPACE ALLOWS!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81000" y="609600"/>
            <a:ext cx="81835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ALL NIGHT GRAD </a:t>
            </a:r>
            <a:br>
              <a:rPr b="1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PARTY  </a:t>
            </a:r>
            <a:r>
              <a:rPr b="1" i="0" lang="en-US" sz="36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2</a:t>
            </a:r>
            <a:r>
              <a:rPr lang="en-US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6</a:t>
            </a:r>
            <a:r>
              <a:rPr b="1" baseline="30000" i="0" lang="en-US" sz="36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81000" y="1905000"/>
            <a:ext cx="815339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/>
              <a:t>9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2000"/>
              <a:t>30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pm – </a:t>
            </a:r>
            <a:r>
              <a:rPr lang="en-US" sz="2000"/>
              <a:t>4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:00am Comedy Sportz Show, Boondocks Fun Center</a:t>
            </a: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$35/person </a:t>
            </a: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$40 person at the door (</a:t>
            </a:r>
            <a:r>
              <a:rPr b="0" i="0" lang="en-US" sz="2000" u="none">
                <a:solidFill>
                  <a:srgbClr val="558ED5"/>
                </a:solidFill>
                <a:latin typeface="Verdana"/>
                <a:ea typeface="Verdana"/>
                <a:cs typeface="Verdana"/>
                <a:sym typeface="Verdana"/>
              </a:rPr>
              <a:t>CASH ONLY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/>
              <a:t>Bus will leave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promptly at 10 PM</a:t>
            </a:r>
            <a:r>
              <a:rPr lang="en-US" sz="2000"/>
              <a:t>.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Check in will begin at 9:30pm.</a:t>
            </a: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SENIORS MUST RIDE THE BUS TO GRAD NIGHT ACTIVITES.</a:t>
            </a: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FREE FOOD Pizza from </a:t>
            </a:r>
            <a:r>
              <a:rPr lang="en-US" sz="2000"/>
              <a:t>11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:00 am until 12:00 am</a:t>
            </a: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Unlimited drinks the whole time!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519112" y="381000"/>
            <a:ext cx="8183562" cy="10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94DA"/>
              </a:buClr>
              <a:buSzPct val="25000"/>
              <a:buFont typeface="Verdana"/>
              <a:buNone/>
            </a:pPr>
            <a:r>
              <a:rPr b="1" i="0" lang="en-US" sz="3600" u="none" cap="none" strike="noStrike">
                <a:solidFill>
                  <a:srgbClr val="6594D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BOONDOCKS FUN CENTER</a:t>
            </a:r>
          </a:p>
        </p:txBody>
      </p:sp>
      <p:pic>
        <p:nvPicPr>
          <p:cNvPr id="262" name="Shape 2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712" y="4397375"/>
            <a:ext cx="3048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3850" y="1773236"/>
            <a:ext cx="3630612" cy="24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187325" y="-1825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0" y="1447800"/>
            <a:ext cx="1946275" cy="277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3625" y="4419600"/>
            <a:ext cx="3051175" cy="201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533400" y="304800"/>
            <a:ext cx="8183562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COST BREAKDOWN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495300" y="1477617"/>
            <a:ext cx="8153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-265112" lvl="0" marL="2651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Senior Dinner Dance			$ 25	  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Senior Activity Day			FREE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Senior Grad Night Party		$ 35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Lagoon Day						$</a:t>
            </a:r>
            <a:r>
              <a:rPr lang="en-US"/>
              <a:t>50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/>
              <a:t>Senior Shirt                     $13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		        </a:t>
            </a: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TOTAL       	</a:t>
            </a: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$ 1</a:t>
            </a:r>
            <a:r>
              <a:rPr b="1" lang="en-US" sz="2400"/>
              <a:t>22</a:t>
            </a:r>
          </a:p>
          <a:p>
            <a:pPr indent="-265112" lvl="0" marL="265112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Package Deal #1 -</a:t>
            </a:r>
            <a:r>
              <a:rPr b="1" lang="en-US" sz="2400">
                <a:solidFill>
                  <a:srgbClr val="FF0000"/>
                </a:solidFill>
              </a:rPr>
              <a:t> </a:t>
            </a:r>
            <a:r>
              <a:rPr b="1" i="0" lang="en-US" sz="24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$1</a:t>
            </a:r>
            <a:r>
              <a:rPr b="1" lang="en-US" sz="2400">
                <a:solidFill>
                  <a:srgbClr val="FF0000"/>
                </a:solidFill>
              </a:rPr>
              <a:t>11</a:t>
            </a:r>
          </a:p>
          <a:p>
            <a:pPr indent="-265112" lvl="0" marL="265112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senior class </a:t>
            </a:r>
            <a:r>
              <a:rPr b="1" lang="en-US" sz="2000"/>
              <a:t>will donate a senior shirt to every senior who buys entire package! </a:t>
            </a:r>
          </a:p>
          <a:p>
            <a:pPr indent="-265112" lvl="0" marL="265112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lang="en-US" sz="2000">
                <a:solidFill>
                  <a:srgbClr val="FF0000"/>
                </a:solidFill>
              </a:rPr>
              <a:t>Package Deal #2 - $105 for entire package without the shirt included</a:t>
            </a:r>
          </a:p>
          <a:p>
            <a:pPr indent="-265112" lvl="0" marL="265112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200" u="none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r>
              <a:rPr b="0" i="0" lang="en-US" sz="2400" u="none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Deadline for Package Deal/Dinner Dance/Lagoon Day is May 1</a:t>
            </a:r>
            <a:r>
              <a:rPr lang="en-US" sz="2400">
                <a:solidFill>
                  <a:srgbClr val="980000"/>
                </a:solidFill>
              </a:rPr>
              <a:t>2</a:t>
            </a:r>
            <a:r>
              <a:rPr b="0" baseline="30000" i="0" lang="en-US" sz="2400" u="none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th </a:t>
            </a:r>
            <a:r>
              <a:rPr b="0" i="0" lang="en-US" sz="2400" u="none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or when busses </a:t>
            </a:r>
            <a:r>
              <a:rPr lang="en-US" sz="2400">
                <a:solidFill>
                  <a:srgbClr val="980000"/>
                </a:solidFill>
              </a:rPr>
              <a:t>a</a:t>
            </a:r>
            <a:r>
              <a:rPr b="0" i="0" lang="en-US" sz="2400" u="none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re full!*</a:t>
            </a:r>
          </a:p>
          <a:p>
            <a:pPr indent="-204787" lvl="1" marL="547687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04787" lvl="1" marL="54768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76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762000" y="304800"/>
            <a:ext cx="75438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4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PAYMENT OPTIONS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381000" y="1310500"/>
            <a:ext cx="7924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-265112" lvl="0" marL="2651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can pay with check, cash or in person by debit/credit card.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Online Payment is also available. Go to WHS Website – My School Fees – Senior Activities  Package 201</a:t>
            </a:r>
            <a:r>
              <a:rPr lang="en-US" sz="2600"/>
              <a:t>6</a:t>
            </a: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(only the package deal online)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Absolutely no refunds!!   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Tickets for all events will be sold starting </a:t>
            </a:r>
            <a:r>
              <a:rPr lang="en-US" sz="2600"/>
              <a:t>Monday, March 28th.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PACKAGE DEAL (ALSO DINNER/DANCE &amp; LAGOON) CUT OFF DATE – </a:t>
            </a:r>
            <a:r>
              <a:rPr lang="en-US" sz="2600">
                <a:solidFill>
                  <a:srgbClr val="FF0000"/>
                </a:solidFill>
              </a:rPr>
              <a:t>Thursday</a:t>
            </a:r>
            <a:r>
              <a:rPr b="0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MAY 1</a:t>
            </a:r>
            <a:r>
              <a:rPr b="1" lang="en-US" sz="2600">
                <a:solidFill>
                  <a:srgbClr val="FF0000"/>
                </a:solidFill>
              </a:rPr>
              <a:t>2</a:t>
            </a:r>
            <a:r>
              <a:rPr b="0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! </a:t>
            </a: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DON’T MISS OUT!!!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277632" y="530355"/>
            <a:ext cx="8184000" cy="1051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5800">
                <a:solidFill>
                  <a:srgbClr val="073763"/>
                </a:solidFill>
              </a:rPr>
              <a:t>Spirit Bowl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480000" y="1396314"/>
            <a:ext cx="8184000" cy="2857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Friday, April 1st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Seniors are JEDIS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Wear BLUE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If you would like to compete, DM @whs2016_sr on Twitter or email whssr2016@gmail.com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33" y="4253832"/>
            <a:ext cx="4075050" cy="203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5751600" y="4146100"/>
            <a:ext cx="2239500" cy="2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400">
                <a:latin typeface="Anton"/>
                <a:ea typeface="Anton"/>
                <a:cs typeface="Anton"/>
                <a:sym typeface="Anton"/>
              </a:rPr>
              <a:t>May the force be with you</a:t>
            </a:r>
            <a:r>
              <a:rPr lang="en-US"/>
              <a:t>.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457200" y="533400"/>
            <a:ext cx="8229600" cy="974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“WE ARE ALL IN THIS TOGETHER!!”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838200" y="1676400"/>
            <a:ext cx="75438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60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HAVE FUN AND CELEBRATE!</a:t>
            </a:r>
          </a:p>
          <a:p>
            <a:pPr indent="0" lvl="0" marL="0" marR="0" rtl="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0" u="none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THIS IS A ONCE IN A LIFETIME MOMENT! </a:t>
            </a:r>
          </a:p>
          <a:p>
            <a:pPr indent="0" lvl="0" marL="0" marR="0" rtl="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0" u="none">
                <a:solidFill>
                  <a:srgbClr val="558ED5"/>
                </a:solidFill>
                <a:latin typeface="Verdana"/>
                <a:ea typeface="Verdana"/>
                <a:cs typeface="Verdana"/>
                <a:sym typeface="Verdana"/>
              </a:rPr>
              <a:t>DON’T MISS OUT ON ANYTHING!</a:t>
            </a:r>
          </a:p>
          <a:p>
            <a:pPr indent="0" lvl="0" marL="0" marR="0" rtl="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0" u="none">
                <a:solidFill>
                  <a:srgbClr val="8EB4E3"/>
                </a:solidFill>
                <a:latin typeface="Verdana"/>
                <a:ea typeface="Verdana"/>
                <a:cs typeface="Verdana"/>
                <a:sym typeface="Verdana"/>
              </a:rPr>
              <a:t>CAREFULLY REVIEW ALL THE INFORMATION YOU HAVE RECEIVED!</a:t>
            </a:r>
          </a:p>
          <a:p>
            <a:pPr indent="0" lvl="0" marL="0" marR="0" rtl="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 GIVE MA AND PA THE PUPPY DOG EYES AND THEY WILL HELP YOU FINANCE THIS! WE PROMISE!</a:t>
            </a: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76" lvl="0" marL="265176" marR="0" rtl="0" algn="l">
              <a:spcBef>
                <a:spcPts val="250"/>
              </a:spcBef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30480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CLEARANCE FOR GRADUATION </a:t>
            </a:r>
            <a:br>
              <a:rPr b="1" i="0" lang="en-US" sz="3200" u="none" cap="none" strike="noStrike">
                <a:solidFill>
                  <a:srgbClr val="6594D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900" u="none" cap="none" strike="noStrike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4</a:t>
            </a:r>
            <a:r>
              <a:rPr b="0" baseline="30000" i="0" lang="en-US" sz="2900" u="none" cap="none" strike="noStrike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  <a:r>
              <a:rPr b="0" i="0" lang="en-US" sz="2900" u="none" cap="none" strike="noStrike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  – May 22</a:t>
            </a:r>
            <a:r>
              <a:rPr b="0" baseline="30000" i="0" lang="en-US" sz="2900" u="none" cap="none" strike="noStrike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nd</a:t>
            </a:r>
            <a:r>
              <a:rPr b="0" i="0" lang="en-US" sz="2900" u="none" cap="none" strike="noStrike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  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094150" y="2057400"/>
            <a:ext cx="4592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/>
              <a:t>EVERY STUDENT will need ALL of their teachers to sign off this form guaranteeing they will pass their class for 4th term.</a:t>
            </a: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IMPORTANT DATES: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May 2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- Begin Handing out Clearance forms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2 - May 20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Students can turn in Clearance forms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20th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Deadline for clearance forms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25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All NC's must be made up by this day in order to participate in graduation ceremony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20 - May 25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Can still clear, but it's after the deadline</a:t>
            </a: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225" y="1904999"/>
            <a:ext cx="3191616" cy="41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Civics Test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066799" y="1981200"/>
            <a:ext cx="73167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All Seniors Must take and pass the civics test in order to graduate.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Info and link for test can be found on the Westlake home page.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228600" y="228600"/>
            <a:ext cx="8839199" cy="1904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94DA"/>
              </a:buClr>
              <a:buSzPct val="25000"/>
              <a:buFont typeface="Verdana"/>
              <a:buNone/>
            </a:pPr>
            <a:br>
              <a:rPr b="1" i="0" lang="en-US" sz="4000" u="none" cap="none" strike="noStrike">
                <a:solidFill>
                  <a:srgbClr val="6594DA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4000" u="none" cap="none" strike="noStrike">
                <a:solidFill>
                  <a:srgbClr val="6594D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4000" u="none" cap="none" strike="noStrike">
                <a:solidFill>
                  <a:srgbClr val="6594D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3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SENIOR EVENING OF EXCELLENCE</a:t>
            </a:r>
            <a:br>
              <a:rPr b="1" i="0" lang="en-US" sz="3000" u="none" cap="none" strike="noStrike">
                <a:solidFill>
                  <a:srgbClr val="6594D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3000" u="none" cap="none" strike="noStrike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1</a:t>
            </a:r>
            <a:r>
              <a:rPr b="0" lang="en-US" sz="3000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7</a:t>
            </a:r>
            <a:r>
              <a:rPr b="0" i="0" lang="en-US" sz="3000" u="none" cap="none" strike="noStrike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42175" y="2133600"/>
            <a:ext cx="83691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-265112" lvl="0" marL="26511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 honor and recognize seniors for their </a:t>
            </a:r>
            <a:r>
              <a:rPr lang="en-US" sz="1700"/>
              <a:t>outstanding achievements. This includes CTE achievement, scholarships awarded, Regents, and Sterling Scholar achievements, etc.</a:t>
            </a:r>
          </a:p>
          <a:p>
            <a:pPr indent="-265112" lvl="0" marL="265112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you have received a scholarship this year, please make sure you fill out this online </a:t>
            </a:r>
            <a:r>
              <a:rPr lang="en-US" sz="1700"/>
              <a:t>survey </a:t>
            </a:r>
            <a:r>
              <a:rPr b="0" i="0" lang="en-US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by </a:t>
            </a:r>
            <a:r>
              <a:rPr lang="en-US" sz="1700">
                <a:solidFill>
                  <a:srgbClr val="FF0000"/>
                </a:solidFill>
              </a:rPr>
              <a:t>May 1</a:t>
            </a:r>
            <a:r>
              <a:rPr baseline="30000" lang="en-US" sz="1700">
                <a:solidFill>
                  <a:srgbClr val="FF0000"/>
                </a:solidFill>
              </a:rPr>
              <a:t>st</a:t>
            </a:r>
            <a:r>
              <a:rPr lang="en-US" sz="1700"/>
              <a:t> so we can recognize those achievements.</a:t>
            </a:r>
          </a:p>
          <a:p>
            <a:pPr indent="0" lvl="0" marL="0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280351" lvl="0" marL="265112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visit: https://docs.google.com/a/alpinedistrict.org/forms/d/1A2IioP3jHK4gTgkJ2inrM-V6w99Iho7zQ__tVZs9HzE/viewform?c=0&amp;w=1</a:t>
            </a:r>
          </a:p>
          <a:p>
            <a:pPr indent="-265112" lvl="0" marL="265112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7:00pm in the WHS Auditorium</a:t>
            </a:r>
          </a:p>
          <a:p>
            <a:pPr indent="-265112" lvl="0" marL="265112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Best Dress Required</a:t>
            </a:r>
          </a:p>
          <a:p>
            <a:pPr indent="-265112" lvl="0" marL="265112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Cost for this Event</a:t>
            </a:r>
          </a:p>
          <a:p>
            <a:pPr indent="-265176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228600" y="3048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43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GRADUATION</a:t>
            </a:r>
            <a:r>
              <a:rPr b="1" i="0" lang="en-US" sz="4300" u="none" cap="none" strike="noStrike">
                <a:solidFill>
                  <a:srgbClr val="6594D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43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SPEAKERS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09600" y="1905000"/>
            <a:ext cx="457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Students who are on track for graduation and want to speak at graduation can try-out for a speaking part on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April 2</a:t>
            </a:r>
            <a:r>
              <a:rPr lang="en-US" sz="1800">
                <a:solidFill>
                  <a:srgbClr val="FF0000"/>
                </a:solidFill>
              </a:rPr>
              <a:t>8</a:t>
            </a:r>
            <a:r>
              <a:rPr b="0" baseline="30000" i="0" lang="en-US" sz="1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b="0" i="0" lang="en-US" sz="1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&amp; 2</a:t>
            </a:r>
            <a:r>
              <a:rPr lang="en-US" sz="1800">
                <a:solidFill>
                  <a:srgbClr val="FF0000"/>
                </a:solidFill>
              </a:rPr>
              <a:t>9</a:t>
            </a:r>
            <a:r>
              <a:rPr b="0" baseline="30000" i="0" lang="en-US" sz="1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b="0" i="0" lang="en-US" sz="1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can sign up for an audition time outside Mrs. Bos’s room (D258)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BEFORE APRIL 2</a:t>
            </a:r>
            <a:r>
              <a:rPr lang="en-US" sz="1800">
                <a:solidFill>
                  <a:srgbClr val="FF0000"/>
                </a:solidFill>
              </a:rPr>
              <a:t>8</a:t>
            </a:r>
            <a:r>
              <a:rPr b="0" baseline="30000" i="0" lang="en-US" sz="1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b="0" i="0" lang="en-US" sz="1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Senior Class Theme</a:t>
            </a: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“</a:t>
            </a:r>
            <a:r>
              <a:rPr lang="en-US" sz="1800"/>
              <a:t>This Is Not The End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Fill out application (on back of flyer) and prepare a 2 min speech.</a:t>
            </a:r>
          </a:p>
          <a:p>
            <a:pPr indent="-265176" lvl="0" marL="265176" marR="0" rtl="0" algn="l">
              <a:spcBef>
                <a:spcPts val="250"/>
              </a:spcBef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599" y="1600200"/>
            <a:ext cx="3328100" cy="416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533400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CLEAR UP FINANCES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1828800"/>
            <a:ext cx="75438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-265112" lvl="0" marL="26511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■"/>
            </a:pPr>
            <a:r>
              <a:rPr b="0" i="0" lang="en-US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Seniors! Please make sure that you are free of all fines and fees!!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■"/>
            </a:pPr>
            <a:r>
              <a:rPr b="0" i="0" lang="en-US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FINES/FEES WILL PREVENT YOU FROM BEING CLEARED FOR GRADUATION!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■"/>
            </a:pPr>
            <a:r>
              <a:rPr b="0" i="0" lang="en-US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FINES/FEES WILL PREVENT YOU FROM PICKING UP YOUR YEARBOOK AND CAP AND GOWN!</a:t>
            </a:r>
          </a:p>
          <a:p>
            <a:pPr indent="-265176" lvl="0" marL="265176" marR="0" rtl="0" algn="l">
              <a:spcBef>
                <a:spcPts val="250"/>
              </a:spcBef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800100" y="457200"/>
            <a:ext cx="75438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GRADUATION PRACTICE</a:t>
            </a:r>
            <a:br>
              <a:rPr b="1" i="0" lang="en-US" sz="4300" u="none" cap="none" strike="noStrike">
                <a:solidFill>
                  <a:srgbClr val="6594DA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b="1" i="0" lang="en-US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2</a:t>
            </a:r>
            <a:r>
              <a:rPr lang="en-US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4</a:t>
            </a:r>
            <a:r>
              <a:rPr b="1" i="0" lang="en-US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8-10am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533400" y="1905000"/>
            <a:ext cx="8001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-265112" lvl="0" marL="2651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IS </a:t>
            </a: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MANDATORY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seniors who will be walking/graduating, must report to the Main Gym by </a:t>
            </a:r>
            <a:r>
              <a:rPr b="1" lang="en-US"/>
              <a:t>8</a:t>
            </a: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am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Important Graduation Information will be received</a:t>
            </a:r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Seniors will walk through the graduation ceremony.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57200" y="533400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CAP &amp; GOWN/YEARBOOK DISTRIBUTION    </a:t>
            </a:r>
            <a:r>
              <a:rPr b="1" i="0" lang="en-US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2</a:t>
            </a:r>
            <a:r>
              <a:rPr lang="en-US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4</a:t>
            </a:r>
            <a:r>
              <a:rPr b="1" baseline="30000" i="0" lang="en-US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  <a:r>
              <a:rPr b="1" i="0" lang="en-US" sz="3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800100" y="1562100"/>
            <a:ext cx="75438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rIns="91425" tIns="91425">
            <a:noAutofit/>
          </a:bodyPr>
          <a:lstStyle/>
          <a:p>
            <a:pPr indent="-265112" lvl="0" marL="26511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17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11:00AM- 1:00PM in the MAIN GYM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170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CAP &amp; GOWN (come with tassel) </a:t>
            </a:r>
            <a:r>
              <a:rPr b="0" i="0" lang="en-US" sz="17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If you still need to order go to </a:t>
            </a:r>
            <a:r>
              <a:rPr b="0" i="0" lang="en-US" sz="170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jostens.com  COST = $42.50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170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STOLES</a:t>
            </a:r>
            <a:r>
              <a:rPr b="0" i="0" lang="en-US" sz="17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Belong to WHS! Will be handed out with cap &amp; gown but must be returned at diploma pick up point. 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170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HONOR</a:t>
            </a:r>
            <a:r>
              <a:rPr b="0" i="0" lang="en-US" sz="170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170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CORDS</a:t>
            </a:r>
            <a:r>
              <a:rPr b="0" i="0" lang="en-US" sz="170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17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If you are an high honor (3.9-4.0;</a:t>
            </a:r>
            <a:r>
              <a:rPr lang="en-US" sz="1700"/>
              <a:t> 2 cords</a:t>
            </a:r>
            <a:r>
              <a:rPr b="0" i="0" lang="en-US" sz="17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or honor roll (3.7-3.89; 1 cord) student, you will be expected to wear gold honor cords.  National Honor Society will be expected to wear light/dark blue cords (paid for by NHS).  The cords are $6 each and can be paid for in the finance office.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170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YEARBOOK</a:t>
            </a:r>
            <a:r>
              <a:rPr b="0" i="0" lang="en-US" sz="17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If you have purchased a yearbook you will be able to pick it up during this time.  After 1:00pm yearbooks will be distributed early at the stomp.</a:t>
            </a: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1" i="0" lang="en-US" sz="1700" u="none">
                <a:solidFill>
                  <a:srgbClr val="1E1C11"/>
                </a:solidFill>
                <a:latin typeface="Verdana"/>
                <a:ea typeface="Verdana"/>
                <a:cs typeface="Verdana"/>
                <a:sym typeface="Verdana"/>
              </a:rPr>
              <a:t>ALL FEES AND FINES MUST BE CLEARED OR YOU WILL NOT BE ALLOWED TO PICK UP YEARBOOKS AND GRADUATION MATERIALS</a:t>
            </a:r>
          </a:p>
          <a:p>
            <a:pPr indent="-265176" lvl="0" marL="265176" marR="0" rtl="0" algn="l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1" i="0" sz="1700" u="none">
              <a:solidFill>
                <a:srgbClr val="1E1C1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spe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Aspe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Aspe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6_Aspe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